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6"/>
  </p:notesMasterIdLst>
  <p:sldIdLst>
    <p:sldId id="32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6A5634B-1542-4123-BECC-E42D7FAEE7D5}">
  <a:tblStyle styleId="{86A5634B-1542-4123-BECC-E42D7FAEE7D5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77" autoAdjust="0"/>
    <p:restoredTop sz="94674"/>
  </p:normalViewPr>
  <p:slideViewPr>
    <p:cSldViewPr snapToGrid="0">
      <p:cViewPr varScale="1">
        <p:scale>
          <a:sx n="108" d="100"/>
          <a:sy n="108" d="100"/>
        </p:scale>
        <p:origin x="10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848221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Shape 2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      Gold Experience 2nd Edition C1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1216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27459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1346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553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1901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231938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58422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18039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03825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28527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812070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08275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786140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621860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90065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689636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005438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8075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98230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845949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52416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694687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29312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01525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427107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54220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91249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162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07639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357923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597173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86943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29645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593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809964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C1</a:t>
            </a:r>
            <a:br>
              <a:rPr lang="pl-PL" dirty="0"/>
            </a:br>
            <a:r>
              <a:rPr lang="pl-PL" dirty="0"/>
              <a:t>past </a:t>
            </a:r>
            <a:r>
              <a:rPr lang="pl-PL" dirty="0" err="1"/>
              <a:t>modals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7;p72">
            <a:extLst>
              <a:ext uri="{FF2B5EF4-FFF2-40B4-BE49-F238E27FC236}">
                <a16:creationId xmlns:a16="http://schemas.microsoft.com/office/drawing/2014/main" id="{89EDBE02-5754-4A66-9722-9C8DE0AC6A0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516;p72">
            <a:extLst>
              <a:ext uri="{FF2B5EF4-FFF2-40B4-BE49-F238E27FC236}">
                <a16:creationId xmlns:a16="http://schemas.microsoft.com/office/drawing/2014/main" id="{BE80073F-A3F0-4AD1-B0C1-6C85912A7C79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</a:t>
            </a:r>
            <a:r>
              <a: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2844596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/>
        </p:nvSpPr>
        <p:spPr>
          <a:xfrm>
            <a:off x="450601" y="1845816"/>
            <a:ext cx="563006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needed to speak to the teacher.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2" name="Shape 212"/>
          <p:cNvSpPr txBox="1"/>
          <p:nvPr/>
        </p:nvSpPr>
        <p:spPr>
          <a:xfrm>
            <a:off x="396944" y="3461828"/>
            <a:ext cx="4700326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needn’t have worried.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3" name="Shape 213"/>
          <p:cNvSpPr txBox="1"/>
          <p:nvPr/>
        </p:nvSpPr>
        <p:spPr>
          <a:xfrm>
            <a:off x="396944" y="5036442"/>
            <a:ext cx="690605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dared not to ask the teacher about the assignment. 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4" name="Shape 214"/>
          <p:cNvSpPr txBox="1"/>
          <p:nvPr/>
        </p:nvSpPr>
        <p:spPr>
          <a:xfrm>
            <a:off x="468076" y="1238782"/>
            <a:ext cx="8726724" cy="3077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Need to: to say it was or wasn’t necessary to do something.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5" name="Shape 215"/>
          <p:cNvSpPr txBox="1"/>
          <p:nvPr/>
        </p:nvSpPr>
        <p:spPr>
          <a:xfrm>
            <a:off x="426678" y="2852906"/>
            <a:ext cx="8768122" cy="3077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 startAt="2"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Needn’t have: to say something was done unnecessarily.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6" name="Shape 216"/>
          <p:cNvSpPr txBox="1"/>
          <p:nvPr/>
        </p:nvSpPr>
        <p:spPr>
          <a:xfrm>
            <a:off x="426678" y="4436703"/>
            <a:ext cx="8768122" cy="3077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 startAt="3"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Dare to/dare not to: to mean ‘have the courage’ to do something.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7" name="Shape 217"/>
          <p:cNvSpPr txBox="1"/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use of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need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dare</a:t>
            </a:r>
            <a:endParaRPr sz="4400" b="0" i="1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8" name="Shape 218"/>
          <p:cNvSpPr/>
          <p:nvPr/>
        </p:nvSpPr>
        <p:spPr>
          <a:xfrm>
            <a:off x="9758675" y="5795773"/>
            <a:ext cx="2052600" cy="8073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How do we make sentences using past modals?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" name="Google Shape;65;p15">
            <a:extLst>
              <a:ext uri="{FF2B5EF4-FFF2-40B4-BE49-F238E27FC236}">
                <a16:creationId xmlns:a16="http://schemas.microsoft.com/office/drawing/2014/main" id="{6FC88C6D-FB3C-42BC-97C2-DCC255A2C87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 modals</a:t>
            </a:r>
            <a:endParaRPr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5" name="Shape 225"/>
          <p:cNvSpPr txBox="1"/>
          <p:nvPr/>
        </p:nvSpPr>
        <p:spPr>
          <a:xfrm>
            <a:off x="450601" y="989737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table with the correct boxes.</a:t>
            </a:r>
            <a:endParaRPr sz="20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26" name="Shape 226"/>
          <p:cNvGraphicFramePr/>
          <p:nvPr/>
        </p:nvGraphicFramePr>
        <p:xfrm>
          <a:off x="311163" y="1531206"/>
          <a:ext cx="11569650" cy="2687250"/>
        </p:xfrm>
        <a:graphic>
          <a:graphicData uri="http://schemas.openxmlformats.org/drawingml/2006/table">
            <a:tbl>
              <a:tblPr firstRow="1" bandRow="1">
                <a:noFill/>
                <a:tableStyleId>{86A5634B-1542-4123-BECC-E42D7FAEE7D5}</a:tableStyleId>
              </a:tblPr>
              <a:tblGrid>
                <a:gridCol w="2839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3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3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83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6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527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must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gone out.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5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Angie and Tim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ought to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called.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5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needn’t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eaten.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5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Maxi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can’t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finished.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7" name="Shape 227"/>
          <p:cNvSpPr txBox="1"/>
          <p:nvPr/>
        </p:nvSpPr>
        <p:spPr>
          <a:xfrm>
            <a:off x="344150" y="1594875"/>
            <a:ext cx="2747100" cy="3132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Subject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8" name="Shape 228"/>
          <p:cNvSpPr txBox="1"/>
          <p:nvPr/>
        </p:nvSpPr>
        <p:spPr>
          <a:xfrm>
            <a:off x="4122900" y="5250450"/>
            <a:ext cx="2747100" cy="3132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Past participle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9" name="Shape 229"/>
          <p:cNvSpPr txBox="1"/>
          <p:nvPr/>
        </p:nvSpPr>
        <p:spPr>
          <a:xfrm>
            <a:off x="4122900" y="4937250"/>
            <a:ext cx="2747100" cy="3132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Modal verb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0" name="Shape 230"/>
          <p:cNvSpPr txBox="1"/>
          <p:nvPr/>
        </p:nvSpPr>
        <p:spPr>
          <a:xfrm>
            <a:off x="4122900" y="4624050"/>
            <a:ext cx="2747100" cy="3132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Infinitive aux. </a:t>
            </a:r>
            <a:r>
              <a:rPr lang="en-US" sz="16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have</a:t>
            </a:r>
            <a:endParaRPr sz="1600" b="0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" name="Google Shape;65;p15">
            <a:extLst>
              <a:ext uri="{FF2B5EF4-FFF2-40B4-BE49-F238E27FC236}">
                <a16:creationId xmlns:a16="http://schemas.microsoft.com/office/drawing/2014/main" id="{980D1692-F492-40AC-AC1F-219F8B8341C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/>
        </p:nvSpPr>
        <p:spPr>
          <a:xfrm>
            <a:off x="450601" y="239081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past modals</a:t>
            </a:r>
            <a:endParaRPr sz="440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" name="Shape 237"/>
          <p:cNvSpPr/>
          <p:nvPr/>
        </p:nvSpPr>
        <p:spPr>
          <a:xfrm>
            <a:off x="8903368" y="5784850"/>
            <a:ext cx="2791327" cy="559053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Time to practi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e...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38" name="Shape 238"/>
          <p:cNvGraphicFramePr/>
          <p:nvPr/>
        </p:nvGraphicFramePr>
        <p:xfrm>
          <a:off x="311163" y="1531206"/>
          <a:ext cx="11569650" cy="2687250"/>
        </p:xfrm>
        <a:graphic>
          <a:graphicData uri="http://schemas.openxmlformats.org/drawingml/2006/table">
            <a:tbl>
              <a:tblPr firstRow="1" bandRow="1">
                <a:noFill/>
                <a:tableStyleId>{86A5634B-1542-4123-BECC-E42D7FAEE7D5}</a:tableStyleId>
              </a:tblPr>
              <a:tblGrid>
                <a:gridCol w="2839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3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3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83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6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Subject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Modal verb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Infinitive aux. have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Past participle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527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must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gone out.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5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Angie and Tim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ought to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called.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5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needn’t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eaten.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5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Maxi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can’t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have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finished.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39" name="Shape 239"/>
          <p:cNvSpPr/>
          <p:nvPr/>
        </p:nvSpPr>
        <p:spPr>
          <a:xfrm rot="-1578711">
            <a:off x="3998034" y="1277909"/>
            <a:ext cx="4037842" cy="872747"/>
          </a:xfrm>
          <a:prstGeom prst="arc">
            <a:avLst>
              <a:gd name="adj1" fmla="val 12498514"/>
              <a:gd name="adj2" fmla="val 20361664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Shape 240"/>
          <p:cNvSpPr txBox="1"/>
          <p:nvPr/>
        </p:nvSpPr>
        <p:spPr>
          <a:xfrm>
            <a:off x="311175" y="4218450"/>
            <a:ext cx="11569800" cy="3132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						dared not to				     ask.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1" name="Shape 241"/>
          <p:cNvSpPr txBox="1"/>
          <p:nvPr/>
        </p:nvSpPr>
        <p:spPr>
          <a:xfrm>
            <a:off x="311100" y="4531650"/>
            <a:ext cx="11569800" cy="313200"/>
          </a:xfrm>
          <a:prstGeom prst="rect">
            <a:avLst/>
          </a:prstGeom>
          <a:gradFill>
            <a:gsLst>
              <a:gs pos="0">
                <a:srgbClr val="BBBBBB"/>
              </a:gs>
              <a:gs pos="35000">
                <a:srgbClr val="CFCFCF"/>
              </a:gs>
              <a:gs pos="100000">
                <a:srgbClr val="EDEDED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						needed to				     speak to the teacher.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2" name="Shape 242"/>
          <p:cNvSpPr/>
          <p:nvPr/>
        </p:nvSpPr>
        <p:spPr>
          <a:xfrm>
            <a:off x="392836" y="5158055"/>
            <a:ext cx="63126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With the structures </a:t>
            </a:r>
            <a:r>
              <a:rPr lang="en-US" sz="18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dare to 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18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need to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we just add a bare infinitive.</a:t>
            </a:r>
            <a:endParaRPr/>
          </a:p>
        </p:txBody>
      </p:sp>
      <p:sp>
        <p:nvSpPr>
          <p:cNvPr id="243" name="Shape 243"/>
          <p:cNvSpPr/>
          <p:nvPr/>
        </p:nvSpPr>
        <p:spPr>
          <a:xfrm>
            <a:off x="6114586" y="329367"/>
            <a:ext cx="63126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Open Sans"/>
              <a:buNone/>
            </a:pPr>
            <a:r>
              <a:rPr lang="en-US" sz="18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Ought to 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18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needn’t 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are what we call </a:t>
            </a:r>
            <a:r>
              <a:rPr lang="en-US" sz="18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semi-modals.</a:t>
            </a:r>
            <a:r>
              <a:rPr lang="en-US" sz="1800" i="1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They are not pure modals, but function in the same way.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44" name="Shape 2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8801" y="5500126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Shape 245"/>
          <p:cNvSpPr/>
          <p:nvPr/>
        </p:nvSpPr>
        <p:spPr>
          <a:xfrm>
            <a:off x="4450200" y="5521575"/>
            <a:ext cx="3133500" cy="1197000"/>
          </a:xfrm>
          <a:prstGeom prst="wedgeRoundRectCallout">
            <a:avLst>
              <a:gd name="adj1" fmla="val -78898"/>
              <a:gd name="adj2" fmla="val -3349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3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Reduced conditionals </a:t>
            </a:r>
            <a:r>
              <a:rPr lang="en-US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also have past modal verb forms. Look at this example. </a:t>
            </a:r>
            <a:endParaRPr sz="13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endParaRPr sz="13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3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She would have loved it </a:t>
            </a:r>
            <a:r>
              <a:rPr lang="en-US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(</a:t>
            </a:r>
            <a:r>
              <a:rPr lang="en-US" sz="13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if she had come). </a:t>
            </a:r>
            <a:endParaRPr sz="1300" i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6" name="Shape 246"/>
          <p:cNvSpPr/>
          <p:nvPr/>
        </p:nvSpPr>
        <p:spPr>
          <a:xfrm rot="-1578711">
            <a:off x="2979959" y="5213759"/>
            <a:ext cx="4037842" cy="872747"/>
          </a:xfrm>
          <a:prstGeom prst="arc">
            <a:avLst>
              <a:gd name="adj1" fmla="val 16956641"/>
              <a:gd name="adj2" fmla="val 20361664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105E6A67-1C1F-4AE3-9E45-0F3686D7062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494825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/>
          <p:nvPr/>
        </p:nvSpPr>
        <p:spPr>
          <a:xfrm>
            <a:off x="514975" y="1569950"/>
            <a:ext cx="114300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lang="en-US" sz="1600"/>
              <a:t>A: I read all the books on the list.	B: </a:t>
            </a:r>
            <a:r>
              <a:rPr lang="en-US" sz="1600" b="1"/>
              <a:t>That wasn’t necessary! </a:t>
            </a:r>
            <a:r>
              <a:rPr lang="en-US" sz="1600"/>
              <a:t>We only had to read the first two!</a:t>
            </a:r>
            <a:endParaRPr sz="16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52" name="Shape 252"/>
          <p:cNvSpPr txBox="1"/>
          <p:nvPr/>
        </p:nvSpPr>
        <p:spPr>
          <a:xfrm>
            <a:off x="1002692" y="2058975"/>
            <a:ext cx="8822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You ………………………….…… all the books on the list!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Shape 254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Shape 255"/>
          <p:cNvSpPr txBox="1"/>
          <p:nvPr/>
        </p:nvSpPr>
        <p:spPr>
          <a:xfrm>
            <a:off x="464551" y="905812"/>
            <a:ext cx="114804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Complete the sentences using a past modal structure. Use the part in bold to help you.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6" name="Shape 256"/>
          <p:cNvSpPr txBox="1"/>
          <p:nvPr/>
        </p:nvSpPr>
        <p:spPr>
          <a:xfrm>
            <a:off x="514975" y="2571350"/>
            <a:ext cx="114300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2"/>
            </a:pPr>
            <a:r>
              <a:rPr lang="en-US" sz="1600"/>
              <a:t>A: </a:t>
            </a:r>
            <a:r>
              <a:rPr lang="en-US" sz="1600" b="1"/>
              <a:t>I didn’t have the courage to go rock climbing </a:t>
            </a:r>
            <a:r>
              <a:rPr lang="en-US" sz="1600"/>
              <a:t>and now I regret it.</a:t>
            </a:r>
            <a:endParaRPr sz="16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57" name="Shape 257"/>
          <p:cNvSpPr txBox="1"/>
          <p:nvPr/>
        </p:nvSpPr>
        <p:spPr>
          <a:xfrm>
            <a:off x="514975" y="3568300"/>
            <a:ext cx="114300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3"/>
            </a:pPr>
            <a:r>
              <a:rPr lang="en-US" sz="1600"/>
              <a:t>A: Jenny seemed upset on the phone last week.	B: She had a cold. </a:t>
            </a:r>
            <a:r>
              <a:rPr lang="en-US" sz="1600" b="1"/>
              <a:t>It’s quite possible she still felt really ill.</a:t>
            </a:r>
            <a:endParaRPr sz="16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58" name="Shape 258"/>
          <p:cNvSpPr txBox="1"/>
          <p:nvPr/>
        </p:nvSpPr>
        <p:spPr>
          <a:xfrm>
            <a:off x="514975" y="4565250"/>
            <a:ext cx="114300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4"/>
            </a:pPr>
            <a:r>
              <a:rPr lang="en-US" sz="1600"/>
              <a:t>A: Phil flew back from holiday yesterday.	B: </a:t>
            </a:r>
            <a:r>
              <a:rPr lang="en-US" sz="1600" b="1"/>
              <a:t>That’s impossible. </a:t>
            </a:r>
            <a:r>
              <a:rPr lang="en-US" sz="1600"/>
              <a:t>There was a strike at the airport.</a:t>
            </a:r>
            <a:endParaRPr sz="16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59" name="Shape 259"/>
          <p:cNvSpPr txBox="1"/>
          <p:nvPr/>
        </p:nvSpPr>
        <p:spPr>
          <a:xfrm>
            <a:off x="514975" y="5454575"/>
            <a:ext cx="114300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5"/>
            </a:pPr>
            <a:r>
              <a:rPr lang="en-US" sz="1600"/>
              <a:t>A: </a:t>
            </a:r>
            <a:r>
              <a:rPr lang="en-US" sz="1600" b="1"/>
              <a:t>I can’t believe Eddie didn’t give me a lift! </a:t>
            </a:r>
            <a:r>
              <a:rPr lang="en-US" sz="1600"/>
              <a:t>I take him to work every day. </a:t>
            </a:r>
            <a:r>
              <a:rPr lang="en-US" sz="1600" b="1"/>
              <a:t>Very annoying!</a:t>
            </a:r>
            <a:endParaRPr sz="16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60" name="Shape 260"/>
          <p:cNvSpPr txBox="1"/>
          <p:nvPr/>
        </p:nvSpPr>
        <p:spPr>
          <a:xfrm>
            <a:off x="1002692" y="3035650"/>
            <a:ext cx="8822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I …………………………………………. and now I regret it.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Shape 261"/>
          <p:cNvSpPr txBox="1"/>
          <p:nvPr/>
        </p:nvSpPr>
        <p:spPr>
          <a:xfrm>
            <a:off x="1002692" y="4104575"/>
            <a:ext cx="8822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Jenny ……………………………………….. because she had a cold last week.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Shape 262"/>
          <p:cNvSpPr txBox="1"/>
          <p:nvPr/>
        </p:nvSpPr>
        <p:spPr>
          <a:xfrm>
            <a:off x="1002692" y="5047713"/>
            <a:ext cx="8822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Phil ……………………………….. yesterday because there was a strike at the airport.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Shape 263"/>
          <p:cNvSpPr txBox="1"/>
          <p:nvPr/>
        </p:nvSpPr>
        <p:spPr>
          <a:xfrm>
            <a:off x="1002692" y="5868875"/>
            <a:ext cx="8822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Eddie ……………………………………………….. ! I take him to work every day!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Shape 264"/>
          <p:cNvSpPr txBox="1"/>
          <p:nvPr/>
        </p:nvSpPr>
        <p:spPr>
          <a:xfrm>
            <a:off x="1707625" y="1928238"/>
            <a:ext cx="2450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needn’t have read</a:t>
            </a:r>
            <a:endParaRPr sz="1600">
              <a:solidFill>
                <a:srgbClr val="00A7E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5" name="Shape 265"/>
          <p:cNvSpPr txBox="1"/>
          <p:nvPr/>
        </p:nvSpPr>
        <p:spPr>
          <a:xfrm>
            <a:off x="1336975" y="2875063"/>
            <a:ext cx="3192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dared not to go rock climbing</a:t>
            </a:r>
            <a:endParaRPr sz="1600">
              <a:solidFill>
                <a:srgbClr val="00A7E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6" name="Shape 266"/>
          <p:cNvSpPr txBox="1"/>
          <p:nvPr/>
        </p:nvSpPr>
        <p:spPr>
          <a:xfrm>
            <a:off x="1649675" y="3961400"/>
            <a:ext cx="3915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might/may have still felt really ill</a:t>
            </a:r>
            <a:endParaRPr sz="1600">
              <a:solidFill>
                <a:srgbClr val="00A7E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7" name="Shape 267"/>
          <p:cNvSpPr txBox="1"/>
          <p:nvPr/>
        </p:nvSpPr>
        <p:spPr>
          <a:xfrm>
            <a:off x="1707625" y="4915125"/>
            <a:ext cx="2450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can’t have flown</a:t>
            </a:r>
            <a:endParaRPr sz="1600">
              <a:solidFill>
                <a:srgbClr val="00A7E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8" name="Shape 268"/>
          <p:cNvSpPr txBox="1"/>
          <p:nvPr/>
        </p:nvSpPr>
        <p:spPr>
          <a:xfrm>
            <a:off x="1775525" y="5725675"/>
            <a:ext cx="3663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rPr>
              <a:t>might/could have given me a lift</a:t>
            </a:r>
            <a:endParaRPr sz="1600">
              <a:solidFill>
                <a:srgbClr val="00A7E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" name="Google Shape;65;p15">
            <a:extLst>
              <a:ext uri="{FF2B5EF4-FFF2-40B4-BE49-F238E27FC236}">
                <a16:creationId xmlns:a16="http://schemas.microsoft.com/office/drawing/2014/main" id="{B5F3F937-2D7D-4F8C-BF96-B7BB04A1CA2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400" cy="16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Modal verbs can also be called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attitude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verbs because that’s what they show.</a:t>
            </a:r>
            <a:r>
              <a:rPr lang="en-US" sz="44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Using past modals to express:</a:t>
            </a:r>
            <a:endParaRPr sz="200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marR="0" lvl="0" indent="-450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600"/>
              <a:buFont typeface="Open Sans"/>
              <a:buAutoNum type="alphaLcPeriod"/>
            </a:pPr>
            <a:r>
              <a:rPr lang="en-US" sz="16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Possibility and certainty.</a:t>
            </a:r>
            <a:endParaRPr sz="160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marR="0" lvl="0" indent="-450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600"/>
              <a:buFont typeface="Open Sans"/>
              <a:buAutoNum type="alphaLcPeriod"/>
            </a:pPr>
            <a:r>
              <a:rPr lang="en-US" sz="16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 unfilled obligation, regret or criticism.</a:t>
            </a:r>
            <a:endParaRPr sz="160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marR="0" lvl="0" indent="-450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600"/>
              <a:buFont typeface="Open Sans"/>
              <a:buAutoNum type="alphaLcPeriod"/>
            </a:pPr>
            <a:r>
              <a:rPr lang="en-US" sz="16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Predictions.</a:t>
            </a:r>
            <a:endParaRPr sz="160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use of 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need 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20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dare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2000" b="0" i="1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1700"/>
              <a:buFont typeface="Noto Sans Symbols"/>
              <a:buNone/>
            </a:pP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Possibility and certainty...</a:t>
            </a:r>
            <a:endParaRPr/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0624900E-FE3B-42AF-A178-B2536AE03F1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/>
        </p:nvSpPr>
        <p:spPr>
          <a:xfrm>
            <a:off x="5526875" y="3932525"/>
            <a:ext cx="54294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</a:pP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She </a:t>
            </a:r>
            <a:r>
              <a:rPr lang="en-US" sz="20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can’t have </a:t>
            </a: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forgotten because I spoke to her earlier.</a:t>
            </a:r>
            <a:endParaRPr sz="20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" name="Shape 72"/>
          <p:cNvSpPr txBox="1"/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express possibility and certainty</a:t>
            </a:r>
            <a:endParaRPr sz="440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Shape 73"/>
          <p:cNvSpPr txBox="1"/>
          <p:nvPr/>
        </p:nvSpPr>
        <p:spPr>
          <a:xfrm>
            <a:off x="450600" y="801495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can use past modals to express an element of possibility or certainty.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74" name="Shape 74"/>
          <p:cNvGrpSpPr/>
          <p:nvPr/>
        </p:nvGrpSpPr>
        <p:grpSpPr>
          <a:xfrm>
            <a:off x="172602" y="1694710"/>
            <a:ext cx="3585592" cy="4065993"/>
            <a:chOff x="172602" y="1694710"/>
            <a:chExt cx="3585592" cy="4065993"/>
          </a:xfrm>
        </p:grpSpPr>
        <p:cxnSp>
          <p:nvCxnSpPr>
            <p:cNvPr id="75" name="Shape 75"/>
            <p:cNvCxnSpPr/>
            <p:nvPr/>
          </p:nvCxnSpPr>
          <p:spPr>
            <a:xfrm>
              <a:off x="3322491" y="1889480"/>
              <a:ext cx="0" cy="3666159"/>
            </a:xfrm>
            <a:prstGeom prst="straightConnector1">
              <a:avLst/>
            </a:prstGeom>
            <a:noFill/>
            <a:ln w="298450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6" name="Shape 76"/>
            <p:cNvCxnSpPr/>
            <p:nvPr/>
          </p:nvCxnSpPr>
          <p:spPr>
            <a:xfrm rot="10800000" flipH="1">
              <a:off x="2862583" y="1879194"/>
              <a:ext cx="895611" cy="1608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7" name="Shape 77"/>
            <p:cNvCxnSpPr/>
            <p:nvPr/>
          </p:nvCxnSpPr>
          <p:spPr>
            <a:xfrm rot="10800000" flipH="1">
              <a:off x="2862579" y="2742758"/>
              <a:ext cx="895611" cy="1608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8" name="Shape 78"/>
            <p:cNvCxnSpPr/>
            <p:nvPr/>
          </p:nvCxnSpPr>
          <p:spPr>
            <a:xfrm rot="10800000" flipH="1">
              <a:off x="2862579" y="3663030"/>
              <a:ext cx="895611" cy="1608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9" name="Shape 79"/>
            <p:cNvCxnSpPr/>
            <p:nvPr/>
          </p:nvCxnSpPr>
          <p:spPr>
            <a:xfrm rot="10800000" flipH="1">
              <a:off x="2844615" y="5538811"/>
              <a:ext cx="895611" cy="1608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80" name="Shape 80"/>
            <p:cNvSpPr txBox="1"/>
            <p:nvPr/>
          </p:nvSpPr>
          <p:spPr>
            <a:xfrm>
              <a:off x="181079" y="1694710"/>
              <a:ext cx="2695378" cy="4226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100% sure it’s </a:t>
              </a:r>
              <a:r>
                <a:rPr lang="en-US" sz="1600" b="1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not</a:t>
              </a: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 true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1" name="Shape 81"/>
            <p:cNvSpPr txBox="1"/>
            <p:nvPr/>
          </p:nvSpPr>
          <p:spPr>
            <a:xfrm>
              <a:off x="1981001" y="3460191"/>
              <a:ext cx="887778" cy="4226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50:50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2" name="Shape 82"/>
            <p:cNvSpPr txBox="1"/>
            <p:nvPr/>
          </p:nvSpPr>
          <p:spPr>
            <a:xfrm>
              <a:off x="172602" y="5338009"/>
              <a:ext cx="2695378" cy="4226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100% sure it’s true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3" name="Shape 83"/>
            <p:cNvSpPr/>
            <p:nvPr/>
          </p:nvSpPr>
          <p:spPr>
            <a:xfrm rot="-5400000">
              <a:off x="2417737" y="3668024"/>
              <a:ext cx="1807660" cy="3470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Open Sans"/>
                <a:buNone/>
              </a:pPr>
              <a:r>
                <a:rPr lang="en-US" sz="1800" b="1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CERTAINTY</a:t>
              </a:r>
              <a:endParaRPr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4" name="Shape 84"/>
          <p:cNvSpPr/>
          <p:nvPr/>
        </p:nvSpPr>
        <p:spPr>
          <a:xfrm>
            <a:off x="1817625" y="5801879"/>
            <a:ext cx="2726100" cy="708000"/>
          </a:xfrm>
          <a:prstGeom prst="wedgeRoundRectCallout">
            <a:avLst>
              <a:gd name="adj1" fmla="val -66177"/>
              <a:gd name="adj2" fmla="val 3126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Put the responses on the cline. 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5" name="Shape 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942" y="5535933"/>
            <a:ext cx="1239894" cy="1239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73801" y="1498050"/>
            <a:ext cx="1594349" cy="1594349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/>
          <p:nvPr/>
        </p:nvSpPr>
        <p:spPr>
          <a:xfrm>
            <a:off x="6759125" y="1863721"/>
            <a:ext cx="1965300" cy="708000"/>
          </a:xfrm>
          <a:prstGeom prst="wedgeRoundRectCallout">
            <a:avLst>
              <a:gd name="adj1" fmla="val 112733"/>
              <a:gd name="adj2" fmla="val 24958"/>
              <a:gd name="adj3" fmla="val 16667"/>
            </a:avLst>
          </a:prstGeom>
          <a:solidFill>
            <a:srgbClr val="ED6F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Tina isn’t here!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5526875" y="4571250"/>
            <a:ext cx="54294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</a:pP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She </a:t>
            </a:r>
            <a:r>
              <a:rPr lang="en-US" sz="20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must have </a:t>
            </a: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got stuck in traffic. It’s terrible today. </a:t>
            </a:r>
            <a:endParaRPr sz="20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9" name="Shape 89"/>
          <p:cNvSpPr txBox="1"/>
          <p:nvPr/>
        </p:nvSpPr>
        <p:spPr>
          <a:xfrm>
            <a:off x="5526875" y="5185250"/>
            <a:ext cx="54294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</a:pP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She </a:t>
            </a:r>
            <a:r>
              <a:rPr lang="en-US" sz="20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may (well) have </a:t>
            </a: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decided not to come. I think she has a cold.</a:t>
            </a:r>
            <a:endParaRPr sz="20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Shape 90"/>
          <p:cNvSpPr txBox="1"/>
          <p:nvPr/>
        </p:nvSpPr>
        <p:spPr>
          <a:xfrm>
            <a:off x="5526875" y="5801875"/>
            <a:ext cx="54294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</a:pP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She </a:t>
            </a:r>
            <a:r>
              <a:rPr lang="en-US" sz="20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could/might/may have </a:t>
            </a: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got lost on her way. This place is hard to find.</a:t>
            </a:r>
            <a:endParaRPr sz="20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" name="Google Shape;65;p15">
            <a:extLst>
              <a:ext uri="{FF2B5EF4-FFF2-40B4-BE49-F238E27FC236}">
                <a16:creationId xmlns:a16="http://schemas.microsoft.com/office/drawing/2014/main" id="{7353E94A-427D-4AA1-8006-7B1F0E69B1B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5037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express possibility and certainty</a:t>
            </a:r>
            <a:endParaRPr sz="440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6" name="Shape 96"/>
          <p:cNvSpPr txBox="1"/>
          <p:nvPr/>
        </p:nvSpPr>
        <p:spPr>
          <a:xfrm>
            <a:off x="464550" y="892175"/>
            <a:ext cx="11157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can use past modals to </a:t>
            </a: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speculate 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or make </a:t>
            </a: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deductions 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about </a:t>
            </a: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certainty and possibility</a:t>
            </a: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200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7" name="Shape 97"/>
          <p:cNvSpPr/>
          <p:nvPr/>
        </p:nvSpPr>
        <p:spPr>
          <a:xfrm>
            <a:off x="6417100" y="1598650"/>
            <a:ext cx="2726100" cy="747000"/>
          </a:xfrm>
          <a:prstGeom prst="wedgeRoundRectCallout">
            <a:avLst>
              <a:gd name="adj1" fmla="val 81983"/>
              <a:gd name="adj2" fmla="val 6623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Careful here. The opposite of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must have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can’t have,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mustn’t have.</a:t>
            </a:r>
            <a:endParaRPr sz="140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8" name="Shape 9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13417" y="1464408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584400" y="5867825"/>
            <a:ext cx="7114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</a:pP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Mary </a:t>
            </a:r>
            <a:r>
              <a:rPr lang="en-US" sz="20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could have earned </a:t>
            </a:r>
            <a:r>
              <a:rPr lang="en-US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 fortune, but she decided to give it all up to travel.</a:t>
            </a:r>
            <a:endParaRPr sz="20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Shape 100"/>
          <p:cNvSpPr/>
          <p:nvPr/>
        </p:nvSpPr>
        <p:spPr>
          <a:xfrm>
            <a:off x="6450075" y="2907625"/>
            <a:ext cx="2726100" cy="910500"/>
          </a:xfrm>
          <a:prstGeom prst="wedgeRoundRectCallout">
            <a:avLst>
              <a:gd name="adj1" fmla="val 86517"/>
              <a:gd name="adj2" fmla="val -81282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 can also use </a:t>
            </a: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could have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talk about a (missed) opportunity. Look at this example...</a:t>
            </a:r>
            <a:endParaRPr sz="1400" i="1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" name="Shape 101"/>
          <p:cNvSpPr txBox="1"/>
          <p:nvPr/>
        </p:nvSpPr>
        <p:spPr>
          <a:xfrm rot="-5400000">
            <a:off x="-220950" y="3177475"/>
            <a:ext cx="1239900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DA739"/>
                </a:solidFill>
                <a:latin typeface="Open Sans"/>
                <a:ea typeface="Open Sans"/>
                <a:cs typeface="Open Sans"/>
                <a:sym typeface="Open Sans"/>
              </a:rPr>
              <a:t>certainty</a:t>
            </a:r>
            <a:endParaRPr sz="1600">
              <a:solidFill>
                <a:srgbClr val="FDA7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2" name="Shape 102"/>
          <p:cNvSpPr/>
          <p:nvPr/>
        </p:nvSpPr>
        <p:spPr>
          <a:xfrm rot="-4401081">
            <a:off x="-1027507" y="1741121"/>
            <a:ext cx="4425102" cy="551162"/>
          </a:xfrm>
          <a:prstGeom prst="arc">
            <a:avLst>
              <a:gd name="adj1" fmla="val 11249701"/>
              <a:gd name="adj2" fmla="val 15080868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Shape 103"/>
          <p:cNvSpPr/>
          <p:nvPr/>
        </p:nvSpPr>
        <p:spPr>
          <a:xfrm rot="-7664588" flipH="1">
            <a:off x="-455193" y="4598082"/>
            <a:ext cx="4425094" cy="582544"/>
          </a:xfrm>
          <a:prstGeom prst="arc">
            <a:avLst>
              <a:gd name="adj1" fmla="val 11178267"/>
              <a:gd name="adj2" fmla="val 15726623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Shape 104"/>
          <p:cNvSpPr txBox="1"/>
          <p:nvPr/>
        </p:nvSpPr>
        <p:spPr>
          <a:xfrm rot="-5400000">
            <a:off x="607375" y="3266838"/>
            <a:ext cx="1239900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DA739"/>
                </a:solidFill>
                <a:latin typeface="Open Sans"/>
                <a:ea typeface="Open Sans"/>
                <a:cs typeface="Open Sans"/>
                <a:sym typeface="Open Sans"/>
              </a:rPr>
              <a:t>possibility</a:t>
            </a:r>
            <a:endParaRPr sz="1600">
              <a:solidFill>
                <a:srgbClr val="FDA7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5" name="Shape 105"/>
          <p:cNvSpPr/>
          <p:nvPr/>
        </p:nvSpPr>
        <p:spPr>
          <a:xfrm rot="589002">
            <a:off x="1282970" y="3686494"/>
            <a:ext cx="2503861" cy="551162"/>
          </a:xfrm>
          <a:prstGeom prst="arc">
            <a:avLst>
              <a:gd name="adj1" fmla="val 11063107"/>
              <a:gd name="adj2" fmla="val 12906301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8903368" y="5226518"/>
            <a:ext cx="2791200" cy="11175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Unfilled obligation, regret and criticism...</a:t>
            </a:r>
            <a:endParaRPr/>
          </a:p>
        </p:txBody>
      </p:sp>
      <p:grpSp>
        <p:nvGrpSpPr>
          <p:cNvPr id="107" name="Shape 107"/>
          <p:cNvGrpSpPr/>
          <p:nvPr/>
        </p:nvGrpSpPr>
        <p:grpSpPr>
          <a:xfrm>
            <a:off x="172602" y="1683998"/>
            <a:ext cx="5250885" cy="4076711"/>
            <a:chOff x="172602" y="1683998"/>
            <a:chExt cx="5250885" cy="4076711"/>
          </a:xfrm>
        </p:grpSpPr>
        <p:cxnSp>
          <p:nvCxnSpPr>
            <p:cNvPr id="108" name="Shape 108"/>
            <p:cNvCxnSpPr/>
            <p:nvPr/>
          </p:nvCxnSpPr>
          <p:spPr>
            <a:xfrm>
              <a:off x="3322491" y="1889480"/>
              <a:ext cx="0" cy="3666300"/>
            </a:xfrm>
            <a:prstGeom prst="straightConnector1">
              <a:avLst/>
            </a:prstGeom>
            <a:noFill/>
            <a:ln w="298450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9" name="Shape 109"/>
            <p:cNvCxnSpPr/>
            <p:nvPr/>
          </p:nvCxnSpPr>
          <p:spPr>
            <a:xfrm rot="10800000" flipH="1">
              <a:off x="2862583" y="1879074"/>
              <a:ext cx="895500" cy="1620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0" name="Shape 110"/>
            <p:cNvCxnSpPr/>
            <p:nvPr/>
          </p:nvCxnSpPr>
          <p:spPr>
            <a:xfrm rot="10800000" flipH="1">
              <a:off x="2862579" y="2742638"/>
              <a:ext cx="895500" cy="1620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1" name="Shape 111"/>
            <p:cNvCxnSpPr/>
            <p:nvPr/>
          </p:nvCxnSpPr>
          <p:spPr>
            <a:xfrm rot="10800000" flipH="1">
              <a:off x="2862579" y="3662910"/>
              <a:ext cx="895500" cy="1620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2" name="Shape 112"/>
            <p:cNvCxnSpPr/>
            <p:nvPr/>
          </p:nvCxnSpPr>
          <p:spPr>
            <a:xfrm rot="10800000" flipH="1">
              <a:off x="2844615" y="5538691"/>
              <a:ext cx="895500" cy="16200"/>
            </a:xfrm>
            <a:prstGeom prst="straightConnector1">
              <a:avLst/>
            </a:prstGeom>
            <a:noFill/>
            <a:ln w="9525" cap="flat" cmpd="sng">
              <a:solidFill>
                <a:srgbClr val="00A7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13" name="Shape 113"/>
            <p:cNvSpPr txBox="1"/>
            <p:nvPr/>
          </p:nvSpPr>
          <p:spPr>
            <a:xfrm>
              <a:off x="181079" y="1694710"/>
              <a:ext cx="2695500" cy="42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100% sure it’s </a:t>
              </a:r>
              <a:r>
                <a:rPr lang="en-US" sz="1600" b="1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not</a:t>
              </a: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 true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4" name="Shape 114"/>
            <p:cNvSpPr txBox="1"/>
            <p:nvPr/>
          </p:nvSpPr>
          <p:spPr>
            <a:xfrm>
              <a:off x="1981001" y="3460191"/>
              <a:ext cx="887700" cy="42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50:50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5" name="Shape 115"/>
            <p:cNvSpPr txBox="1"/>
            <p:nvPr/>
          </p:nvSpPr>
          <p:spPr>
            <a:xfrm>
              <a:off x="172602" y="5338009"/>
              <a:ext cx="2695500" cy="42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A7E3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00A7E3"/>
                  </a:solidFill>
                  <a:latin typeface="Open Sans"/>
                  <a:ea typeface="Open Sans"/>
                  <a:cs typeface="Open Sans"/>
                  <a:sym typeface="Open Sans"/>
                </a:rPr>
                <a:t>100% sure it’s true</a:t>
              </a:r>
              <a:endParaRPr sz="1600" b="0" i="0" u="none" strike="noStrike" cap="none">
                <a:solidFill>
                  <a:srgbClr val="00A7E3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6" name="Shape 116"/>
            <p:cNvSpPr txBox="1"/>
            <p:nvPr/>
          </p:nvSpPr>
          <p:spPr>
            <a:xfrm>
              <a:off x="3799287" y="1683998"/>
              <a:ext cx="1103100" cy="42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Open Sans"/>
                <a:buNone/>
              </a:pPr>
              <a:r>
                <a:rPr lang="en-US" sz="1600" i="1" dirty="0">
                  <a:latin typeface="Open Sans"/>
                  <a:ea typeface="Open Sans"/>
                  <a:cs typeface="Open Sans"/>
                  <a:sym typeface="Open Sans"/>
                </a:rPr>
                <a:t>c</a:t>
              </a:r>
              <a:r>
                <a:rPr lang="en-US" sz="1600" b="0" i="1" u="none" strike="noStrike" cap="none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an’t have</a:t>
              </a:r>
              <a:endParaRPr sz="1600" b="0" i="1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7" name="Shape 117"/>
            <p:cNvSpPr txBox="1"/>
            <p:nvPr/>
          </p:nvSpPr>
          <p:spPr>
            <a:xfrm>
              <a:off x="3799287" y="2549602"/>
              <a:ext cx="1624200" cy="42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Open Sans"/>
                <a:buNone/>
              </a:pPr>
              <a:r>
                <a:rPr lang="en-US" sz="1600" i="1" dirty="0">
                  <a:latin typeface="Open Sans"/>
                  <a:ea typeface="Open Sans"/>
                  <a:cs typeface="Open Sans"/>
                  <a:sym typeface="Open Sans"/>
                </a:rPr>
                <a:t>m</a:t>
              </a:r>
              <a:r>
                <a:rPr lang="en-US" sz="1600" b="0" i="1" u="none" strike="noStrike" cap="none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ight/may have</a:t>
              </a:r>
              <a:endParaRPr sz="1600" b="0" i="1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8" name="Shape 118"/>
            <p:cNvSpPr txBox="1"/>
            <p:nvPr/>
          </p:nvSpPr>
          <p:spPr>
            <a:xfrm>
              <a:off x="3799501" y="3461876"/>
              <a:ext cx="1176900" cy="4210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Open Sans"/>
                <a:buNone/>
              </a:pPr>
              <a:r>
                <a:rPr lang="en-US" sz="1600" i="1" dirty="0">
                  <a:latin typeface="Open Sans"/>
                  <a:ea typeface="Open Sans"/>
                  <a:cs typeface="Open Sans"/>
                  <a:sym typeface="Open Sans"/>
                </a:rPr>
                <a:t>c</a:t>
              </a:r>
              <a:r>
                <a:rPr lang="en-US" sz="1600" b="0" i="1" u="none" strike="noStrike" cap="none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ould have</a:t>
              </a:r>
              <a:endParaRPr sz="1600" b="0" i="1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9" name="Shape 119"/>
            <p:cNvSpPr txBox="1"/>
            <p:nvPr/>
          </p:nvSpPr>
          <p:spPr>
            <a:xfrm>
              <a:off x="3799287" y="5321049"/>
              <a:ext cx="1107600" cy="42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Open Sans"/>
                <a:buNone/>
              </a:pPr>
              <a:r>
                <a:rPr lang="en-US" sz="1600" i="1" dirty="0">
                  <a:latin typeface="Open Sans"/>
                  <a:ea typeface="Open Sans"/>
                  <a:cs typeface="Open Sans"/>
                  <a:sym typeface="Open Sans"/>
                </a:rPr>
                <a:t>m</a:t>
              </a:r>
              <a:r>
                <a:rPr lang="en-US" sz="1600" b="0" i="1" u="none" strike="noStrike" cap="none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ust have</a:t>
              </a:r>
              <a:endParaRPr sz="1600" b="0" i="1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 rot="-5400000">
              <a:off x="2417679" y="3667943"/>
              <a:ext cx="1807800" cy="347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Open Sans"/>
                <a:buNone/>
              </a:pPr>
              <a:r>
                <a:rPr lang="en-US" sz="1800" b="1" i="0" u="none" strike="noStrike" cap="non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CERTAINTY</a:t>
              </a:r>
              <a:endParaRPr sz="1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1" name="Shape 121"/>
          <p:cNvGrpSpPr/>
          <p:nvPr/>
        </p:nvGrpSpPr>
        <p:grpSpPr>
          <a:xfrm>
            <a:off x="4902284" y="1902323"/>
            <a:ext cx="987580" cy="3652500"/>
            <a:chOff x="4902284" y="1902323"/>
            <a:chExt cx="987580" cy="3652500"/>
          </a:xfrm>
        </p:grpSpPr>
        <p:sp>
          <p:nvSpPr>
            <p:cNvPr id="122" name="Shape 122"/>
            <p:cNvSpPr/>
            <p:nvPr/>
          </p:nvSpPr>
          <p:spPr>
            <a:xfrm>
              <a:off x="4902284" y="1902323"/>
              <a:ext cx="562200" cy="3652500"/>
            </a:xfrm>
            <a:prstGeom prst="rightBracket">
              <a:avLst>
                <a:gd name="adj" fmla="val 8333"/>
              </a:avLst>
            </a:prstGeom>
            <a:noFill/>
            <a:ln w="19050" cap="flat" cmpd="sng">
              <a:solidFill>
                <a:srgbClr val="FFAB4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3" name="Shape 123"/>
            <p:cNvSpPr txBox="1"/>
            <p:nvPr/>
          </p:nvSpPr>
          <p:spPr>
            <a:xfrm rot="5400000">
              <a:off x="5048364" y="3519291"/>
              <a:ext cx="1278000" cy="40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49C4E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>
                  <a:solidFill>
                    <a:srgbClr val="F49C4E"/>
                  </a:solidFill>
                  <a:latin typeface="Open Sans"/>
                  <a:ea typeface="Open Sans"/>
                  <a:cs typeface="Open Sans"/>
                  <a:sym typeface="Open Sans"/>
                </a:rPr>
                <a:t>opposites</a:t>
              </a:r>
              <a:endParaRPr sz="1600" b="0" i="0" u="none" strike="noStrike" cap="none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124" name="Shape 124"/>
          <p:cNvSpPr/>
          <p:nvPr/>
        </p:nvSpPr>
        <p:spPr>
          <a:xfrm rot="-551430">
            <a:off x="1161401" y="2844853"/>
            <a:ext cx="2858799" cy="551205"/>
          </a:xfrm>
          <a:prstGeom prst="arc">
            <a:avLst>
              <a:gd name="adj1" fmla="val 11249701"/>
              <a:gd name="adj2" fmla="val 21157691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65;p15">
            <a:extLst>
              <a:ext uri="{FF2B5EF4-FFF2-40B4-BE49-F238E27FC236}">
                <a16:creationId xmlns:a16="http://schemas.microsoft.com/office/drawing/2014/main" id="{AC9EEF6E-AD37-4358-A148-CA99F7BA261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477070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" name="Shape 129"/>
          <p:cNvGraphicFramePr/>
          <p:nvPr/>
        </p:nvGraphicFramePr>
        <p:xfrm>
          <a:off x="275325" y="2067091"/>
          <a:ext cx="11569675" cy="2787450"/>
        </p:xfrm>
        <a:graphic>
          <a:graphicData uri="http://schemas.openxmlformats.org/drawingml/2006/table">
            <a:tbl>
              <a:tblPr firstRow="1" bandRow="1">
                <a:noFill/>
                <a:tableStyleId>{86A5634B-1542-4123-BECC-E42D7FAEE7D5}</a:tableStyleId>
              </a:tblPr>
              <a:tblGrid>
                <a:gridCol w="3782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7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40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3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say something required or desired didn’t happen (or the opposite!)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Based on experience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show annoyance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6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7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/>
                    </a:p>
                  </a:txBody>
                  <a:tcPr marL="91450" marR="91450" marT="45725" marB="45725">
                    <a:solidFill>
                      <a:srgbClr val="CBE6F9">
                        <a:alpha val="149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1" name="Shape 131"/>
          <p:cNvSpPr txBox="1"/>
          <p:nvPr/>
        </p:nvSpPr>
        <p:spPr>
          <a:xfrm>
            <a:off x="450599" y="229375"/>
            <a:ext cx="110070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express an unfilled obligation, regret or criticism</a:t>
            </a:r>
            <a:endParaRPr sz="440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Shape 132"/>
          <p:cNvSpPr txBox="1"/>
          <p:nvPr/>
        </p:nvSpPr>
        <p:spPr>
          <a:xfrm>
            <a:off x="450600" y="1452675"/>
            <a:ext cx="11157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Match the examples to the specific uses in the table.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" name="Shape 133"/>
          <p:cNvSpPr txBox="1"/>
          <p:nvPr/>
        </p:nvSpPr>
        <p:spPr>
          <a:xfrm>
            <a:off x="275325" y="4979450"/>
            <a:ext cx="3572400" cy="6924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Fred ought not to have called so late at night. He knows she’s ill.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4" name="Shape 134"/>
          <p:cNvSpPr txBox="1"/>
          <p:nvPr/>
        </p:nvSpPr>
        <p:spPr>
          <a:xfrm>
            <a:off x="275325" y="5741825"/>
            <a:ext cx="3572400" cy="6924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ought to have known that the exam was this morning.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5" name="Shape 135"/>
          <p:cNvSpPr txBox="1"/>
          <p:nvPr/>
        </p:nvSpPr>
        <p:spPr>
          <a:xfrm>
            <a:off x="4167900" y="4979450"/>
            <a:ext cx="3572400" cy="6924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 could have let me know about the test earlier!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6" name="Shape 136"/>
          <p:cNvSpPr txBox="1"/>
          <p:nvPr/>
        </p:nvSpPr>
        <p:spPr>
          <a:xfrm>
            <a:off x="4167900" y="5741825"/>
            <a:ext cx="3572400" cy="6924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Tim should have told the truth to his parents.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7" name="Shape 137"/>
          <p:cNvSpPr txBox="1"/>
          <p:nvPr/>
        </p:nvSpPr>
        <p:spPr>
          <a:xfrm>
            <a:off x="8060475" y="4979450"/>
            <a:ext cx="3572400" cy="6924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Laura might have tried harder to find the coat of mine she lost!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8" name="Shape 138"/>
          <p:cNvSpPr txBox="1"/>
          <p:nvPr/>
        </p:nvSpPr>
        <p:spPr>
          <a:xfrm>
            <a:off x="8060475" y="5741825"/>
            <a:ext cx="3572400" cy="6924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They shouldn’t have gone off the beaten track; it’s dangerous!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" name="Google Shape;65;p15">
            <a:extLst>
              <a:ext uri="{FF2B5EF4-FFF2-40B4-BE49-F238E27FC236}">
                <a16:creationId xmlns:a16="http://schemas.microsoft.com/office/drawing/2014/main" id="{BD49ECF8-571A-428B-9624-95624ADF034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Shape 143"/>
          <p:cNvGraphicFramePr/>
          <p:nvPr/>
        </p:nvGraphicFramePr>
        <p:xfrm>
          <a:off x="275325" y="2067091"/>
          <a:ext cx="11569675" cy="2787450"/>
        </p:xfrm>
        <a:graphic>
          <a:graphicData uri="http://schemas.openxmlformats.org/drawingml/2006/table">
            <a:tbl>
              <a:tblPr firstRow="1" bandRow="1">
                <a:noFill/>
                <a:tableStyleId>{86A5634B-1542-4123-BECC-E42D7FAEE7D5}</a:tableStyleId>
              </a:tblPr>
              <a:tblGrid>
                <a:gridCol w="3782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7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40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3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say something required or desired didn’t happen (or the opposite!)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Based on experience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 show annoyance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6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Tim should have told the truth to his parents.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 ought to have known that the exam was this morning!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Sam could have let me know about the test earlier!</a:t>
                      </a:r>
                      <a:endParaRPr sz="1600" u="none" strike="noStrike" cap="non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7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They shouldn’t have gone off the beaten track; it’s dangerous!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Fred ought not to have called so late at night. He knows she’s ill.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Laura might have tried harder to find the coat of mine she lost!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5" name="Shape 145"/>
          <p:cNvSpPr txBox="1"/>
          <p:nvPr/>
        </p:nvSpPr>
        <p:spPr>
          <a:xfrm>
            <a:off x="450599" y="229375"/>
            <a:ext cx="110070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express an unfilled obligation regret or criticism</a:t>
            </a:r>
            <a:endParaRPr sz="440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Shape 146"/>
          <p:cNvSpPr txBox="1"/>
          <p:nvPr/>
        </p:nvSpPr>
        <p:spPr>
          <a:xfrm>
            <a:off x="450600" y="1452675"/>
            <a:ext cx="11157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Match the examples to the specific uses in the table.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Shape 147"/>
          <p:cNvSpPr txBox="1"/>
          <p:nvPr/>
        </p:nvSpPr>
        <p:spPr>
          <a:xfrm>
            <a:off x="717225" y="2930725"/>
            <a:ext cx="1261200" cy="262233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should have</a:t>
            </a:r>
            <a:endParaRPr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1578" y="5010720"/>
            <a:ext cx="1333185" cy="133318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Shape 149"/>
          <p:cNvSpPr/>
          <p:nvPr/>
        </p:nvSpPr>
        <p:spPr>
          <a:xfrm>
            <a:off x="2065250" y="5061874"/>
            <a:ext cx="2253600" cy="1103700"/>
          </a:xfrm>
          <a:prstGeom prst="wedgeRoundRectCallout">
            <a:avLst>
              <a:gd name="adj1" fmla="val -62634"/>
              <a:gd name="adj2" fmla="val -806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Take note of the modal verbs we use to express these attitudes.</a:t>
            </a:r>
            <a:endParaRPr/>
          </a:p>
        </p:txBody>
      </p:sp>
      <p:sp>
        <p:nvSpPr>
          <p:cNvPr id="150" name="Shape 150"/>
          <p:cNvSpPr txBox="1"/>
          <p:nvPr/>
        </p:nvSpPr>
        <p:spPr>
          <a:xfrm>
            <a:off x="877875" y="3955103"/>
            <a:ext cx="1397100" cy="240159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shouldn’t have</a:t>
            </a:r>
            <a:endParaRPr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1" name="Shape 151"/>
          <p:cNvSpPr txBox="1"/>
          <p:nvPr/>
        </p:nvSpPr>
        <p:spPr>
          <a:xfrm>
            <a:off x="4574500" y="3981770"/>
            <a:ext cx="1755900" cy="240159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ought not to have</a:t>
            </a:r>
            <a:endParaRPr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2" name="Shape 152"/>
          <p:cNvSpPr txBox="1"/>
          <p:nvPr/>
        </p:nvSpPr>
        <p:spPr>
          <a:xfrm>
            <a:off x="4236150" y="2951958"/>
            <a:ext cx="1333200" cy="262233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ought to have</a:t>
            </a:r>
            <a:endParaRPr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3" name="Shape 153"/>
          <p:cNvSpPr txBox="1"/>
          <p:nvPr/>
        </p:nvSpPr>
        <p:spPr>
          <a:xfrm>
            <a:off x="8629925" y="3955103"/>
            <a:ext cx="1162145" cy="247663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might have</a:t>
            </a:r>
            <a:endParaRPr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4" name="Shape 154"/>
          <p:cNvSpPr txBox="1"/>
          <p:nvPr/>
        </p:nvSpPr>
        <p:spPr>
          <a:xfrm>
            <a:off x="8518550" y="2930725"/>
            <a:ext cx="1117200" cy="283466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could have</a:t>
            </a:r>
            <a:endParaRPr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5" name="Shape 155"/>
          <p:cNvSpPr/>
          <p:nvPr/>
        </p:nvSpPr>
        <p:spPr>
          <a:xfrm>
            <a:off x="4902750" y="5047374"/>
            <a:ext cx="2253600" cy="1103700"/>
          </a:xfrm>
          <a:prstGeom prst="wedgeRoundRectCallout">
            <a:avLst>
              <a:gd name="adj1" fmla="val -62634"/>
              <a:gd name="adj2" fmla="val -806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Remember that modal verbs can show many different attitudes.</a:t>
            </a:r>
            <a:endParaRPr/>
          </a:p>
        </p:txBody>
      </p:sp>
      <p:sp>
        <p:nvSpPr>
          <p:cNvPr id="156" name="Shape 156"/>
          <p:cNvSpPr/>
          <p:nvPr/>
        </p:nvSpPr>
        <p:spPr>
          <a:xfrm>
            <a:off x="8903368" y="5226518"/>
            <a:ext cx="2791200" cy="11175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Predictions...</a:t>
            </a:r>
            <a:endParaRPr/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9506DFED-D84A-46A0-B95C-E532384D74B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1306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make a prediction</a:t>
            </a:r>
            <a:endParaRPr/>
          </a:p>
        </p:txBody>
      </p:sp>
      <p:sp>
        <p:nvSpPr>
          <p:cNvPr id="162" name="Shape 162"/>
          <p:cNvSpPr/>
          <p:nvPr/>
        </p:nvSpPr>
        <p:spPr>
          <a:xfrm>
            <a:off x="7788639" y="5759034"/>
            <a:ext cx="2081400" cy="1001400"/>
          </a:xfrm>
          <a:prstGeom prst="cloudCallout">
            <a:avLst>
              <a:gd name="adj1" fmla="val -63422"/>
              <a:gd name="adj2" fmla="val -36163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That the film started hours ago.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10475226" y="5303203"/>
            <a:ext cx="1218000" cy="628800"/>
          </a:xfrm>
          <a:prstGeom prst="cloudCallout">
            <a:avLst>
              <a:gd name="adj1" fmla="val -47174"/>
              <a:gd name="adj2" fmla="val -9835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Yes.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Shape 164"/>
          <p:cNvSpPr/>
          <p:nvPr/>
        </p:nvSpPr>
        <p:spPr>
          <a:xfrm>
            <a:off x="1954866" y="5188890"/>
            <a:ext cx="2247900" cy="1155000"/>
          </a:xfrm>
          <a:prstGeom prst="cloudCallout">
            <a:avLst>
              <a:gd name="adj1" fmla="val -76824"/>
              <a:gd name="adj2" fmla="val -5643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 film should have finished.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6" name="Shape 1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12225" y="1443203"/>
            <a:ext cx="2027100" cy="2027068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Shape 167"/>
          <p:cNvSpPr/>
          <p:nvPr/>
        </p:nvSpPr>
        <p:spPr>
          <a:xfrm>
            <a:off x="5924750" y="1725600"/>
            <a:ext cx="3945300" cy="1312200"/>
          </a:xfrm>
          <a:prstGeom prst="wedgeRoundRectCallout">
            <a:avLst>
              <a:gd name="adj1" fmla="val -90275"/>
              <a:gd name="adj2" fmla="val -3188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film should have finished by now because it started hours ago.</a:t>
            </a:r>
            <a:endParaRPr/>
          </a:p>
        </p:txBody>
      </p:sp>
      <p:sp>
        <p:nvSpPr>
          <p:cNvPr id="168" name="Shape 168"/>
          <p:cNvSpPr/>
          <p:nvPr/>
        </p:nvSpPr>
        <p:spPr>
          <a:xfrm>
            <a:off x="4646850" y="5303200"/>
            <a:ext cx="2738100" cy="926400"/>
          </a:xfrm>
          <a:prstGeom prst="wedgeRoundRectCallout">
            <a:avLst>
              <a:gd name="adj1" fmla="val -1454"/>
              <a:gd name="adj2" fmla="val -9794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 information here is known?</a:t>
            </a:r>
            <a:endParaRPr/>
          </a:p>
        </p:txBody>
      </p:sp>
      <p:sp>
        <p:nvSpPr>
          <p:cNvPr id="169" name="Shape 169"/>
          <p:cNvSpPr/>
          <p:nvPr/>
        </p:nvSpPr>
        <p:spPr>
          <a:xfrm>
            <a:off x="8869325" y="3850125"/>
            <a:ext cx="2823900" cy="1001400"/>
          </a:xfrm>
          <a:prstGeom prst="wedgeRoundRectCallout">
            <a:avLst>
              <a:gd name="adj1" fmla="val -121222"/>
              <a:gd name="adj2" fmla="val -11811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the prediction based on this known fact?</a:t>
            </a:r>
            <a:endParaRPr/>
          </a:p>
        </p:txBody>
      </p:sp>
      <p:sp>
        <p:nvSpPr>
          <p:cNvPr id="170" name="Shape 170"/>
          <p:cNvSpPr/>
          <p:nvPr/>
        </p:nvSpPr>
        <p:spPr>
          <a:xfrm>
            <a:off x="385550" y="3850125"/>
            <a:ext cx="2565300" cy="1081800"/>
          </a:xfrm>
          <a:prstGeom prst="wedgeRoundRectCallout">
            <a:avLst>
              <a:gd name="adj1" fmla="val 145437"/>
              <a:gd name="adj2" fmla="val -1464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Where is the prediction in this statement?</a:t>
            </a:r>
            <a:endParaRPr/>
          </a:p>
        </p:txBody>
      </p:sp>
      <p:pic>
        <p:nvPicPr>
          <p:cNvPr id="171" name="Shape 17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29403" y="3396470"/>
            <a:ext cx="1333185" cy="133318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 txBox="1"/>
          <p:nvPr/>
        </p:nvSpPr>
        <p:spPr>
          <a:xfrm>
            <a:off x="450600" y="801495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what the girl says and answer the questions.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14760C58-8975-49A9-A295-9C86752AC55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1306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To make a prediction</a:t>
            </a:r>
            <a:endParaRPr/>
          </a:p>
        </p:txBody>
      </p:sp>
      <p:pic>
        <p:nvPicPr>
          <p:cNvPr id="179" name="Shape 1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12225" y="1443203"/>
            <a:ext cx="2027100" cy="2027068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Shape 180"/>
          <p:cNvSpPr/>
          <p:nvPr/>
        </p:nvSpPr>
        <p:spPr>
          <a:xfrm>
            <a:off x="5924750" y="1725600"/>
            <a:ext cx="3945300" cy="1312200"/>
          </a:xfrm>
          <a:prstGeom prst="wedgeRoundRectCallout">
            <a:avLst>
              <a:gd name="adj1" fmla="val -90275"/>
              <a:gd name="adj2" fmla="val -3188"/>
              <a:gd name="adj3" fmla="val 16667"/>
            </a:avLst>
          </a:prstGeom>
          <a:solidFill>
            <a:srgbClr val="A27DB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film should have finished by now because it started hours ago.</a:t>
            </a:r>
            <a:endParaRPr/>
          </a:p>
        </p:txBody>
      </p:sp>
      <p:sp>
        <p:nvSpPr>
          <p:cNvPr id="181" name="Shape 181"/>
          <p:cNvSpPr/>
          <p:nvPr/>
        </p:nvSpPr>
        <p:spPr>
          <a:xfrm>
            <a:off x="4646850" y="5303200"/>
            <a:ext cx="2738100" cy="1081800"/>
          </a:xfrm>
          <a:prstGeom prst="wedgeRoundRectCallout">
            <a:avLst>
              <a:gd name="adj1" fmla="val -1454"/>
              <a:gd name="adj2" fmla="val -9794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Notice how we use </a:t>
            </a:r>
            <a:r>
              <a:rPr lang="en-US" sz="16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should have 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make these types of predictions.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Shape 182"/>
          <p:cNvSpPr/>
          <p:nvPr/>
        </p:nvSpPr>
        <p:spPr>
          <a:xfrm>
            <a:off x="8869325" y="3850125"/>
            <a:ext cx="2823900" cy="1001400"/>
          </a:xfrm>
          <a:prstGeom prst="wedgeRoundRectCallout">
            <a:avLst>
              <a:gd name="adj1" fmla="val -121222"/>
              <a:gd name="adj2" fmla="val -11811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is the known information on which the prediction is based.</a:t>
            </a:r>
            <a:endParaRPr/>
          </a:p>
        </p:txBody>
      </p:sp>
      <p:sp>
        <p:nvSpPr>
          <p:cNvPr id="183" name="Shape 183"/>
          <p:cNvSpPr/>
          <p:nvPr/>
        </p:nvSpPr>
        <p:spPr>
          <a:xfrm>
            <a:off x="385550" y="3850125"/>
            <a:ext cx="2565300" cy="1081800"/>
          </a:xfrm>
          <a:prstGeom prst="wedgeRoundRectCallout">
            <a:avLst>
              <a:gd name="adj1" fmla="val 145437"/>
              <a:gd name="adj2" fmla="val -1464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Here is the prediction...</a:t>
            </a:r>
            <a:endParaRPr/>
          </a:p>
        </p:txBody>
      </p:sp>
      <p:pic>
        <p:nvPicPr>
          <p:cNvPr id="184" name="Shape 18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29403" y="3404720"/>
            <a:ext cx="1333185" cy="1333185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Shape 185"/>
          <p:cNvSpPr txBox="1"/>
          <p:nvPr/>
        </p:nvSpPr>
        <p:spPr>
          <a:xfrm>
            <a:off x="450600" y="1093270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000"/>
              <a:buFont typeface="Open Sans"/>
              <a:buChar char="-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based on known information.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Shape 186"/>
          <p:cNvSpPr/>
          <p:nvPr/>
        </p:nvSpPr>
        <p:spPr>
          <a:xfrm rot="-799030">
            <a:off x="470955" y="2991305"/>
            <a:ext cx="8539940" cy="620846"/>
          </a:xfrm>
          <a:prstGeom prst="arc">
            <a:avLst>
              <a:gd name="adj1" fmla="val 10966845"/>
              <a:gd name="adj2" fmla="val 21411389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Shape 187"/>
          <p:cNvSpPr/>
          <p:nvPr/>
        </p:nvSpPr>
        <p:spPr>
          <a:xfrm rot="-8100361">
            <a:off x="7938123" y="2679219"/>
            <a:ext cx="4037721" cy="872711"/>
          </a:xfrm>
          <a:prstGeom prst="arc">
            <a:avLst>
              <a:gd name="adj1" fmla="val 12498514"/>
              <a:gd name="adj2" fmla="val 20361664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Shape 188"/>
          <p:cNvSpPr/>
          <p:nvPr/>
        </p:nvSpPr>
        <p:spPr>
          <a:xfrm>
            <a:off x="8903368" y="5226518"/>
            <a:ext cx="2791200" cy="11175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use of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need </a:t>
            </a: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1600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dare...</a:t>
            </a:r>
            <a:endParaRPr i="1"/>
          </a:p>
        </p:txBody>
      </p:sp>
      <p:sp>
        <p:nvSpPr>
          <p:cNvPr id="14" name="Google Shape;65;p15">
            <a:extLst>
              <a:ext uri="{FF2B5EF4-FFF2-40B4-BE49-F238E27FC236}">
                <a16:creationId xmlns:a16="http://schemas.microsoft.com/office/drawing/2014/main" id="{49D5FD47-D1B0-4CE8-810F-4E40E34E37F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111306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 use of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need </a:t>
            </a: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en-US" sz="4400" i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dare</a:t>
            </a:r>
            <a:endParaRPr i="1"/>
          </a:p>
        </p:txBody>
      </p:sp>
      <p:sp>
        <p:nvSpPr>
          <p:cNvPr id="194" name="Shape 194"/>
          <p:cNvSpPr/>
          <p:nvPr/>
        </p:nvSpPr>
        <p:spPr>
          <a:xfrm>
            <a:off x="6346145" y="6010929"/>
            <a:ext cx="1056000" cy="585000"/>
          </a:xfrm>
          <a:prstGeom prst="cloudCallout">
            <a:avLst>
              <a:gd name="adj1" fmla="val -63965"/>
              <a:gd name="adj2" fmla="val -6796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No.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5" name="Shape 195"/>
          <p:cNvSpPr/>
          <p:nvPr/>
        </p:nvSpPr>
        <p:spPr>
          <a:xfrm>
            <a:off x="10475226" y="5303203"/>
            <a:ext cx="1218000" cy="628800"/>
          </a:xfrm>
          <a:prstGeom prst="cloudCallout">
            <a:avLst>
              <a:gd name="adj1" fmla="val -47174"/>
              <a:gd name="adj2" fmla="val -9835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No.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1954871" y="5188896"/>
            <a:ext cx="1136400" cy="628800"/>
          </a:xfrm>
          <a:prstGeom prst="cloudCallout">
            <a:avLst>
              <a:gd name="adj1" fmla="val -67518"/>
              <a:gd name="adj2" fmla="val -8542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Yes.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8" name="Shape 198"/>
          <p:cNvSpPr txBox="1"/>
          <p:nvPr/>
        </p:nvSpPr>
        <p:spPr>
          <a:xfrm>
            <a:off x="450600" y="801495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 conversation and answer the questions.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9" name="Shape 1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70050" y="1354000"/>
            <a:ext cx="1813874" cy="1813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Shape 20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3281" y="1353987"/>
            <a:ext cx="1813874" cy="1813912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Shape 201"/>
          <p:cNvSpPr/>
          <p:nvPr/>
        </p:nvSpPr>
        <p:spPr>
          <a:xfrm>
            <a:off x="3231225" y="1354000"/>
            <a:ext cx="3049800" cy="1511400"/>
          </a:xfrm>
          <a:prstGeom prst="wedgeRoundRectCallout">
            <a:avLst>
              <a:gd name="adj1" fmla="val -72971"/>
              <a:gd name="adj2" fmla="val 5204"/>
              <a:gd name="adj3" fmla="val 16667"/>
            </a:avLst>
          </a:prstGeom>
          <a:solidFill>
            <a:srgbClr val="FCC1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 </a:t>
            </a:r>
            <a:r>
              <a:rPr lang="en-US" sz="1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needed to speak </a:t>
            </a:r>
            <a:r>
              <a:rPr lang="en-US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the teacher about the assignment, but I </a:t>
            </a:r>
            <a:r>
              <a:rPr lang="en-US" sz="1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dared not to ask </a:t>
            </a:r>
            <a:r>
              <a:rPr lang="en-US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because I was so late starting it.</a:t>
            </a:r>
            <a:endParaRPr sz="18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2" name="Shape 202"/>
          <p:cNvSpPr/>
          <p:nvPr/>
        </p:nvSpPr>
        <p:spPr>
          <a:xfrm>
            <a:off x="6464175" y="1354000"/>
            <a:ext cx="2891400" cy="1511400"/>
          </a:xfrm>
          <a:prstGeom prst="wedgeRoundRectCallout">
            <a:avLst>
              <a:gd name="adj1" fmla="val 62260"/>
              <a:gd name="adj2" fmla="val 2476"/>
              <a:gd name="adj3" fmla="val 16667"/>
            </a:avLst>
          </a:prstGeom>
          <a:solidFill>
            <a:srgbClr val="EA4E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You </a:t>
            </a:r>
            <a:r>
              <a:rPr lang="en-US" sz="18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needn’t have worried. </a:t>
            </a:r>
            <a:r>
              <a:rPr lang="en-US"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Everyone asked for an extension because it was so hard.</a:t>
            </a:r>
            <a:endParaRPr sz="180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3" name="Shape 20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95951" y="3156301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Shape 204"/>
          <p:cNvSpPr/>
          <p:nvPr/>
        </p:nvSpPr>
        <p:spPr>
          <a:xfrm>
            <a:off x="506605" y="4067688"/>
            <a:ext cx="3520500" cy="797100"/>
          </a:xfrm>
          <a:prstGeom prst="wedgeRoundRectCallout">
            <a:avLst>
              <a:gd name="adj1" fmla="val 85928"/>
              <a:gd name="adj2" fmla="val -4482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what the girl says. Did she feel it was necessary to speak to the teacher?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5" name="Shape 205"/>
          <p:cNvSpPr/>
          <p:nvPr/>
        </p:nvSpPr>
        <p:spPr>
          <a:xfrm>
            <a:off x="4132005" y="4971488"/>
            <a:ext cx="3520500" cy="797100"/>
          </a:xfrm>
          <a:prstGeom prst="wedgeRoundRectCallout">
            <a:avLst>
              <a:gd name="adj1" fmla="val -896"/>
              <a:gd name="adj2" fmla="val -107545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Did she have the courage to do it?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6" name="Shape 206"/>
          <p:cNvSpPr/>
          <p:nvPr/>
        </p:nvSpPr>
        <p:spPr>
          <a:xfrm>
            <a:off x="7402155" y="4067688"/>
            <a:ext cx="3520500" cy="797100"/>
          </a:xfrm>
          <a:prstGeom prst="wedgeRoundRectCallout">
            <a:avLst>
              <a:gd name="adj1" fmla="val -71307"/>
              <a:gd name="adj2" fmla="val -4482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what the boy says. Was it necessary for the  girl to worry?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4DCBFEC8-08DD-415C-BB4D-9CFE9EED94C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1255</Words>
  <Application>Microsoft Office PowerPoint</Application>
  <PresentationFormat>Widescreen</PresentationFormat>
  <Paragraphs>189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C1 past modals</vt:lpstr>
      <vt:lpstr>Modal verbs can also be called attitude verbs because that’s what they show. </vt:lpstr>
      <vt:lpstr>PowerPoint Presentation</vt:lpstr>
      <vt:lpstr>PowerPoint Presentation</vt:lpstr>
      <vt:lpstr>PowerPoint Presentation</vt:lpstr>
      <vt:lpstr>PowerPoint Presentation</vt:lpstr>
      <vt:lpstr>To make a prediction</vt:lpstr>
      <vt:lpstr>To make a prediction</vt:lpstr>
      <vt:lpstr>The use of need and dare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Muszynski, Daniel</cp:lastModifiedBy>
  <cp:revision>8</cp:revision>
  <dcterms:modified xsi:type="dcterms:W3CDTF">2019-12-05T11:31:44Z</dcterms:modified>
</cp:coreProperties>
</file>